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3560-7D37-484B-A094-7F5EDC3CBE99}" type="datetimeFigureOut">
              <a:rPr lang="ru-RU" smtClean="0"/>
              <a:pPr/>
              <a:t>10.01.2022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A83D-EB10-4808-8A13-282BBA5B12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35732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КОНКУРСНА ПРОПОЗИЦІЯ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29289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плану розвитку комунального некомерційного підприємства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Лозуватської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сільської ради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«Центр первинної медико-санітарної допомоги»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кандидата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посаду директора </a:t>
            </a:r>
          </a:p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Галєєва Ільдара Фаязовича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300039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Комунальне некомерційне підприємство Лозуватської сільської ради «Центр первинної медико-санітарної допомоги»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створено відповідно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до рішення Лозуватської сільської ради № 200-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від  24.03.2021р. та внесено до єдиного державного реєстру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юридичних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осіб 11.10.2021р.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58204" cy="28400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Місце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знаходження підприємства: Криворізький район, Дніпропетровська область, с. Лозуватка, вул. Миру, буд. 101а.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Основний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напрям діяльності підприємства: надання  медичних послуг первинного рівня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та своєчасної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невідкладної допомоги, а також – проведення інформаційно-роз’яснювальної роботи.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Структура КНП Лозуватської  СР «ЦПМСД»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ПМСД;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амбулаторії загальної практики сімейної медицини;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14 пунктів здоров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Первинна медико-санітарна допомога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населенню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Лозуватської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територіальної громади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надається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лікарями та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35 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ередніми медичними працівниками, допоміжний персонал –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працівників.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928671"/>
          <a:ext cx="9144000" cy="5827800"/>
        </p:xfrm>
        <a:graphic>
          <a:graphicData uri="http://schemas.openxmlformats.org/drawingml/2006/table">
            <a:tbl>
              <a:tblPr/>
              <a:tblGrid>
                <a:gridCol w="4800095"/>
                <a:gridCol w="4343905"/>
              </a:tblGrid>
              <a:tr h="217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Сильні сторони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Слабкі сторони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888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Мережа структурних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підрозділів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Центру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наближена до пацієнтів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АЗПСМ та </a:t>
                      </a: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14ПЗ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Наявність автотранспорту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Достатня кількість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середнього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медичного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персоналу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Комунікативні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навички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персоналу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 вирішенні конфліктів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Комфортний клімат в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колективі,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олегіальність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- 100% покриття мережею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Інтернет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всіх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структурних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підрозділів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Центру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- 100% забезпечення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сімейних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ікарів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комп’ютерною технікою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Переважна кількість лікарів – передпенсійного та пенсійного віку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Відсутні сучасних </a:t>
                      </a:r>
                      <a:r>
                        <a:rPr lang="uk-UA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методів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uk-UA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реєстраціїта </a:t>
                      </a: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маршрутизації пацієнтів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Недостатній івень знань з використання телемедичних технологій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Зовнішні можливості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Зовнішні загрози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9902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Активна позиція і зацікавленість в розвитку медицини 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громаді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місцевої влад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Позитивне ставлення населення до 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наших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лікарів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 покриття Internet в 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громаді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Молоді фахівці (лікарі,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фельдшера) не бажають їхати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працювати в сільську місцевість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SWOT-аналіз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Стратегії </a:t>
            </a:r>
            <a:endParaRPr kumimoji="0" lang="uk-UA" sz="3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928670"/>
          <a:ext cx="8501121" cy="5120640"/>
        </p:xfrm>
        <a:graphic>
          <a:graphicData uri="http://schemas.openxmlformats.org/drawingml/2006/table">
            <a:tbl>
              <a:tblPr/>
              <a:tblGrid>
                <a:gridCol w="1657193"/>
                <a:gridCol w="2766641"/>
                <a:gridCol w="1281081"/>
                <a:gridCol w="2796206"/>
              </a:tblGrid>
              <a:tr h="264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Назва етапу стратегії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Заходи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Строки реалізації</a:t>
                      </a: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Цільові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4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Покращення якості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медичної допомоги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1.1.С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истематичн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навчання персоналу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 семінари,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тренінг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 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конференції.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Підвищення освітньої кваліфікації персоналу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1.2.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Покращення якості профілактичної 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 санітарно-просвітньої 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роботи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з населенням через засоби масової інформації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Зниження рівеня захворюваності на запущені форми туберкульозу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 щепленості населення відповідно до календаря щеплень не менше 85%.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46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1.3. Створення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системи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оніторингу задоволеності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послугами закладу: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проведення анкетування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пацієнтів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щодо якості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надання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медичних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послуг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структурних підрозділах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Центру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Calibri"/>
                          <a:cs typeface="Times New Roman"/>
                        </a:rPr>
                        <a:t>До кінця 2022р.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Рівень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задоволення клієнтів заданими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опитування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(95</a:t>
                      </a:r>
                      <a:r>
                        <a:rPr lang="ru-RU" sz="1400" dirty="0">
                          <a:latin typeface="Times New Roman"/>
                          <a:ea typeface="SymbolMT"/>
                          <a:cs typeface="Times New Roman"/>
                        </a:rPr>
                        <a:t>%)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Кількість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скарг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пацієнтів</a:t>
                      </a:r>
                      <a:r>
                        <a:rPr lang="ru-RU" sz="1400" dirty="0">
                          <a:latin typeface="Times New Roman"/>
                          <a:ea typeface="SymbolMT"/>
                          <a:cs typeface="Times New Roman"/>
                        </a:rPr>
                        <a:t>,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що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надійшли в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заклад </a:t>
                      </a:r>
                      <a:r>
                        <a:rPr lang="ru-RU" sz="1400" dirty="0">
                          <a:latin typeface="Times New Roman"/>
                          <a:ea typeface="SymbolMT"/>
                          <a:cs typeface="Times New Roman"/>
                        </a:rPr>
                        <a:t>(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на</a:t>
                      </a:r>
                      <a:r>
                        <a:rPr lang="ru-RU" sz="1400" baseline="0" dirty="0" smtClean="0">
                          <a:latin typeface="Calibri"/>
                          <a:ea typeface="SymbolMT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SymbolMT"/>
                          <a:cs typeface="Times New Roman"/>
                        </a:rPr>
                        <a:t>20</a:t>
                      </a:r>
                      <a:r>
                        <a:rPr lang="ru-RU" sz="1400" dirty="0">
                          <a:latin typeface="Times New Roman"/>
                          <a:ea typeface="SymbolMT"/>
                          <a:cs typeface="Times New Roman"/>
                        </a:rPr>
                        <a:t>% менше)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61" marR="32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714356"/>
          <a:ext cx="7786743" cy="4646314"/>
        </p:xfrm>
        <a:graphic>
          <a:graphicData uri="http://schemas.openxmlformats.org/drawingml/2006/table">
            <a:tbl>
              <a:tblPr/>
              <a:tblGrid>
                <a:gridCol w="1517933"/>
                <a:gridCol w="2534152"/>
                <a:gridCol w="1173428"/>
                <a:gridCol w="2561230"/>
              </a:tblGrid>
              <a:tr h="10722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Розвиток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телемедичного напрямку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2.1.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Залучити додаткові кошт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(грантів)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 на придбання обладнання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Участь у грантових програмах, залучення благодійних внесків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2.2. Впровадження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обладнання, що дозволяє застосуваннят елемедицини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Процент 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телемедичних  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консультацій від загального числа консультацій.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44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2.3.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Навчання персоналу роботі з 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комп’ютерним 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обладнанням, використанню телекомунікацій, в т.ч. соц. 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ереж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Всі медичні працівники закладу володіють навичками надання послуг з використанням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телемедицини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7" y="785794"/>
          <a:ext cx="8072493" cy="4426287"/>
        </p:xfrm>
        <a:graphic>
          <a:graphicData uri="http://schemas.openxmlformats.org/drawingml/2006/table">
            <a:tbl>
              <a:tblPr/>
              <a:tblGrid>
                <a:gridCol w="1573637"/>
                <a:gridCol w="2627148"/>
                <a:gridCol w="1216488"/>
                <a:gridCol w="2655220"/>
              </a:tblGrid>
              <a:tr h="14754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3. Підвищення фінансової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ефективності закладу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3.1. Внутрішній аудит та бухгалтер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оптимізація оргструктури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закладу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Раціональне використання бюджету підприємства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4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3.2.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Залучення грантів для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Фінансування інвестиційних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потреб закладу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З 2022 по 2026р.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Участь у грантових програмах, залучення благодійних внесків</a:t>
                      </a: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4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3.3.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Активна інформаційна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кампанія для підписання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декларацій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До кінця 2022р.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95% задекларованого населення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85794"/>
            <a:ext cx="885828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Перспективний план розвитку закладу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Високий кадровий професіоналізм- запорука успіху підприємства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Реформа галузі охорони здоровˊя передбачає кардинальні зміни післядипломної підготовки лікарів-спеціалістів. За основу береться європейський досвід підготовки лікарів – це безперервна систематична медична освіта – безперервний професійний розвиток лікаря.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успішного проходження атестації кожний лікар на протязі року повинен набрати не менше 50 балів, сумарно протягом 5 років не менше 250 балів. Для цього необхідно систематично приймати участь в семінарах, конференціях та постійно працювати над підвищенням свого професійного рівня.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Добра матеріально-технічна база – якісне медичне обслуговування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Клініко – діагностичні обстеження на сучасному рівні відіграють важливе значення для визначення правильного діагнозу. На даний час матеріально-технічна клініко-діагностична база ЦПМСД є недостатньою. </a:t>
            </a:r>
            <a:r>
              <a:rPr kumimoji="0" lang="uk-UA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початку 2023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року планується заключити договір з медичною лабораторією та оснащення обладнанням рентген-кабінету.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357718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585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КОНКУРСНА ПРОПОЗИЦІЯ </vt:lpstr>
      <vt:lpstr>Комунальне некомерційне підприємство Лозуватської сільської ради «Центр первинної медико-санітарної допомоги»  створено відповідно до рішення Лозуватської сільської ради № 200-IV від  24.03.2021р. та внесено до єдиного державного реєстру юридичних осіб 11.10.2021р. </vt:lpstr>
      <vt:lpstr>Структура КНП Лозуватської  СР «ЦПМСД»:</vt:lpstr>
      <vt:lpstr>Слайд 4</vt:lpstr>
      <vt:lpstr>Слайд 5</vt:lpstr>
      <vt:lpstr>Слайд 6</vt:lpstr>
      <vt:lpstr>Слайд 7</vt:lpstr>
      <vt:lpstr>Слайд 8</vt:lpstr>
      <vt:lpstr>Дякую за увагу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 ПРОПОЗИЦІЯ</dc:title>
  <dc:creator>Asus37</dc:creator>
  <cp:lastModifiedBy>Asus37</cp:lastModifiedBy>
  <cp:revision>5</cp:revision>
  <dcterms:created xsi:type="dcterms:W3CDTF">2022-01-10T06:29:26Z</dcterms:created>
  <dcterms:modified xsi:type="dcterms:W3CDTF">2022-01-10T07:03:16Z</dcterms:modified>
</cp:coreProperties>
</file>